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58" r:id="rId4"/>
    <p:sldId id="265" r:id="rId5"/>
    <p:sldId id="266" r:id="rId6"/>
    <p:sldId id="264" r:id="rId7"/>
    <p:sldId id="268" r:id="rId8"/>
    <p:sldId id="269" r:id="rId9"/>
    <p:sldId id="267" r:id="rId10"/>
    <p:sldId id="271" r:id="rId11"/>
    <p:sldId id="270" r:id="rId12"/>
    <p:sldId id="263" r:id="rId13"/>
    <p:sldId id="259" r:id="rId14"/>
    <p:sldId id="260" r:id="rId15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7"/>
      <p:bold r:id="rId18"/>
      <p:italic r:id="rId19"/>
      <p:boldItalic r:id="rId20"/>
    </p:embeddedFont>
    <p:embeddedFont>
      <p:font typeface="Ubuntu Medium" panose="020B0604030602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2F3"/>
    <a:srgbClr val="C9C1BB"/>
    <a:srgbClr val="201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11" autoAdjust="0"/>
  </p:normalViewPr>
  <p:slideViewPr>
    <p:cSldViewPr snapToGrid="0">
      <p:cViewPr>
        <p:scale>
          <a:sx n="100" d="100"/>
          <a:sy n="100" d="100"/>
        </p:scale>
        <p:origin x="3202" y="4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 everyone. My name is weixian.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present to you my tinyML project, which I name it “Virtual Drum Kit”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the name suggests, it is a drum playing tool - but it is not physical drumset.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946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68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 goal - solidify tasks I want to achieve in order to make a highly responsive gesture based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894e9c617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894e9c617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94e9c617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94e9c617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Instead, I choose different type of gestures with each triggers a unique drum sounds. With all gestures together complete the virtual drum set.</a:t>
            </a:r>
          </a:p>
        </p:txBody>
      </p:sp>
    </p:spTree>
    <p:extLst>
      <p:ext uri="{BB962C8B-B14F-4D97-AF65-F5344CB8AC3E}">
        <p14:creationId xmlns:p14="http://schemas.microsoft.com/office/powerpoint/2010/main" val="191674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9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80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Here is a simple block diagram that describe how different components communicate with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We have the Arduino board powered by two rechargeable batteries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The Arduino board and the web app communicate using Bluetooth.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On the Arduino board we use </a:t>
            </a:r>
            <a:r>
              <a:rPr lang="en-SG" dirty="0" err="1"/>
              <a:t>ArduinoBLE</a:t>
            </a:r>
            <a:r>
              <a:rPr lang="en-SG" dirty="0"/>
              <a:t> library to allow the board advertise its </a:t>
            </a:r>
            <a:r>
              <a:rPr lang="en-SG" dirty="0" err="1"/>
              <a:t>presense</a:t>
            </a:r>
            <a:r>
              <a:rPr lang="en-SG" dirty="0"/>
              <a:t> to the web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On the web app, we gain access to the Bluetooth feature using Web Bluetooth API.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Once the communication is established, we are ready to perform data collection as well as sending inference result from the board to the web app.</a:t>
            </a:r>
          </a:p>
        </p:txBody>
      </p:sp>
    </p:spTree>
    <p:extLst>
      <p:ext uri="{BB962C8B-B14F-4D97-AF65-F5344CB8AC3E}">
        <p14:creationId xmlns:p14="http://schemas.microsoft.com/office/powerpoint/2010/main" val="194399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24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71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94e9c61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94e9c61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t="7693" b="6203"/>
          <a:stretch/>
        </p:blipFill>
        <p:spPr>
          <a:xfrm rot="-2">
            <a:off x="-138895" y="-138442"/>
            <a:ext cx="9294480" cy="533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092325" y="3764325"/>
            <a:ext cx="4800900" cy="8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C9DAF8"/>
                </a:solidFill>
                <a:latin typeface="Ubuntu Medium"/>
                <a:ea typeface="Ubuntu Medium"/>
                <a:cs typeface="Ubuntu Medium"/>
                <a:sym typeface="Ubuntu Medium"/>
              </a:rPr>
              <a:t>Virtual Drum Kit</a:t>
            </a:r>
            <a:endParaRPr sz="4400" dirty="0">
              <a:solidFill>
                <a:srgbClr val="C9DAF8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784925" y="4587800"/>
            <a:ext cx="31083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2" dirty="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By Chee Wei Xian (U2021644K)</a:t>
            </a:r>
            <a:endParaRPr sz="1502" dirty="0">
              <a:solidFill>
                <a:srgbClr val="C9DAF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Design Goal – high accuracy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10" name="Google Shape;68;p15">
            <a:extLst>
              <a:ext uri="{FF2B5EF4-FFF2-40B4-BE49-F238E27FC236}">
                <a16:creationId xmlns:a16="http://schemas.microsoft.com/office/drawing/2014/main" id="{F0D66813-4AC7-8CD7-6BA3-8ECE2D51D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844" y="1349315"/>
            <a:ext cx="68383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Data collected must </a:t>
            </a:r>
            <a:r>
              <a:rPr lang="en-SG" b="0" i="0" u="none" strike="noStrike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be robust</a:t>
            </a:r>
            <a:endParaRPr lang="en-SG" b="0" i="0" u="none" strike="noStrike" dirty="0">
              <a:solidFill>
                <a:srgbClr val="CFE2F3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1" name="Google Shape;74;p15">
            <a:extLst>
              <a:ext uri="{FF2B5EF4-FFF2-40B4-BE49-F238E27FC236}">
                <a16:creationId xmlns:a16="http://schemas.microsoft.com/office/drawing/2014/main" id="{3B4DE94F-9E6F-CF89-CBD4-B556420580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8;p15">
            <a:extLst>
              <a:ext uri="{FF2B5EF4-FFF2-40B4-BE49-F238E27FC236}">
                <a16:creationId xmlns:a16="http://schemas.microsoft.com/office/drawing/2014/main" id="{9E251948-C791-429B-3EFE-D97022EE1D30}"/>
              </a:ext>
            </a:extLst>
          </p:cNvPr>
          <p:cNvSpPr txBox="1">
            <a:spLocks/>
          </p:cNvSpPr>
          <p:nvPr/>
        </p:nvSpPr>
        <p:spPr>
          <a:xfrm>
            <a:off x="476844" y="1858865"/>
            <a:ext cx="683835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fontAlgn="base">
              <a:buFont typeface="Arial"/>
              <a:buNone/>
            </a:pP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High accuracy in inference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SG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pic>
        <p:nvPicPr>
          <p:cNvPr id="13" name="Google Shape;74;p15">
            <a:extLst>
              <a:ext uri="{FF2B5EF4-FFF2-40B4-BE49-F238E27FC236}">
                <a16:creationId xmlns:a16="http://schemas.microsoft.com/office/drawing/2014/main" id="{CC0104F8-EE64-D85D-3A6D-F1ED963A1F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124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08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Design Goal – low latency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10" name="Google Shape;68;p15">
            <a:extLst>
              <a:ext uri="{FF2B5EF4-FFF2-40B4-BE49-F238E27FC236}">
                <a16:creationId xmlns:a16="http://schemas.microsoft.com/office/drawing/2014/main" id="{F0D66813-4AC7-8CD7-6BA3-8ECE2D51D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844" y="1349315"/>
            <a:ext cx="68383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Define a suitable threshold to trigger dat</a:t>
            </a: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a sampling</a:t>
            </a:r>
            <a:endParaRPr lang="en-SG" b="0" i="0" u="none" strike="noStrike" dirty="0">
              <a:solidFill>
                <a:srgbClr val="CFE2F3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1" name="Google Shape;74;p15">
            <a:extLst>
              <a:ext uri="{FF2B5EF4-FFF2-40B4-BE49-F238E27FC236}">
                <a16:creationId xmlns:a16="http://schemas.microsoft.com/office/drawing/2014/main" id="{3B4DE94F-9E6F-CF89-CBD4-B556420580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8;p15">
            <a:extLst>
              <a:ext uri="{FF2B5EF4-FFF2-40B4-BE49-F238E27FC236}">
                <a16:creationId xmlns:a16="http://schemas.microsoft.com/office/drawing/2014/main" id="{9E251948-C791-429B-3EFE-D97022EE1D30}"/>
              </a:ext>
            </a:extLst>
          </p:cNvPr>
          <p:cNvSpPr txBox="1">
            <a:spLocks/>
          </p:cNvSpPr>
          <p:nvPr/>
        </p:nvSpPr>
        <p:spPr>
          <a:xfrm>
            <a:off x="476844" y="1858865"/>
            <a:ext cx="683835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fontAlgn="base">
              <a:buFont typeface="Arial"/>
              <a:buNone/>
            </a:pP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Minimise response time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SG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pic>
        <p:nvPicPr>
          <p:cNvPr id="13" name="Google Shape;74;p15">
            <a:extLst>
              <a:ext uri="{FF2B5EF4-FFF2-40B4-BE49-F238E27FC236}">
                <a16:creationId xmlns:a16="http://schemas.microsoft.com/office/drawing/2014/main" id="{CC0104F8-EE64-D85D-3A6D-F1ED963A1F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124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20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5119BE-0DBB-1A24-8956-2A6817CF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597921-6B2C-0200-D3F6-3B85828A7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470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t="7693" b="6203"/>
          <a:stretch/>
        </p:blipFill>
        <p:spPr>
          <a:xfrm rot="-2">
            <a:off x="-138895" y="-138442"/>
            <a:ext cx="9294480" cy="533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82CA83-61FB-A3FC-B041-B738EC021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5095" y="985361"/>
            <a:ext cx="5693810" cy="317277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33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Outlines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06385" y="1349315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Ubuntu" panose="020B0504030602030204" pitchFamily="34" charset="0"/>
              </a:rPr>
              <a:t>Hardware &amp; Software used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606385" y="2277972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Ubuntu" panose="020B0504030602030204" pitchFamily="34" charset="0"/>
              </a:rPr>
              <a:t>Design Goal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06385" y="1826592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CFE2F3"/>
                </a:solidFill>
                <a:latin typeface="Ubuntu" panose="020B0504030602030204" pitchFamily="34" charset="0"/>
              </a:rPr>
              <a:t>Data Collection &amp; Model Training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606385" y="2723945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Ubuntu" panose="020B0504030602030204" pitchFamily="34" charset="0"/>
              </a:rPr>
              <a:t>Inference accuracy vs inference speed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06385" y="3640365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Ubuntu" panose="020B0504030602030204" pitchFamily="34" charset="0"/>
              </a:rPr>
              <a:t>Demo</a:t>
            </a:r>
            <a:endParaRPr>
              <a:solidFill>
                <a:srgbClr val="CFE2F3"/>
              </a:solidFill>
              <a:latin typeface="Ubuntu" panose="020B0504030602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606385" y="3182155"/>
            <a:ext cx="4374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Ubuntu" panose="020B0504030602030204" pitchFamily="34" charset="0"/>
              </a:rPr>
              <a:t>Result</a:t>
            </a:r>
            <a:endParaRPr>
              <a:solidFill>
                <a:srgbClr val="CFE2F3"/>
              </a:solidFill>
              <a:latin typeface="Ubuntu" panose="020B0504030602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48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808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263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947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47933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Hardware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76844" y="1349315"/>
            <a:ext cx="68383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2x </a:t>
            </a: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Arduino Nano 33 BLE or Arduino Nano 33 BLE Sense board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76844" y="1807525"/>
            <a:ext cx="4531121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4x rechargeable 18650 batteries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76844" y="2265735"/>
            <a:ext cx="4531121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2x 18650 battery holders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76844" y="2723945"/>
            <a:ext cx="4531121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A laptop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48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808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2638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93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Software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76843" y="1349315"/>
            <a:ext cx="8450435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A web application designed to play drum sounds and perform data collection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76844" y="1807525"/>
            <a:ext cx="78289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An executable run on Arduino to send/receive signal from the web app</a:t>
            </a: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48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F4040-EAEE-9C43-1D68-1D612F9C7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393493"/>
            <a:ext cx="4077420" cy="2333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EC6ED-B6C3-EE83-F5EB-84DFC1EB2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060" y="2397730"/>
            <a:ext cx="4022376" cy="23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42F172-65D1-9BB9-ABE0-28B535A8E2AB}"/>
              </a:ext>
            </a:extLst>
          </p:cNvPr>
          <p:cNvSpPr/>
          <p:nvPr/>
        </p:nvSpPr>
        <p:spPr>
          <a:xfrm>
            <a:off x="-104172" y="-91440"/>
            <a:ext cx="9248172" cy="5234940"/>
          </a:xfrm>
          <a:prstGeom prst="rect">
            <a:avLst/>
          </a:prstGeom>
          <a:solidFill>
            <a:srgbClr val="C9C1BB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54B9B1-8AEF-65AC-9C94-D73E0C7B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CA9D7F6-3DC2-DB2F-94EB-246475E52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b="7764"/>
          <a:stretch/>
        </p:blipFill>
        <p:spPr bwMode="auto">
          <a:xfrm>
            <a:off x="2074243" y="266699"/>
            <a:ext cx="4891342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CD406-2BFE-35CB-742D-187AD9A4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24" y="2352634"/>
            <a:ext cx="2025552" cy="2143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94FBE-BBC2-3E0A-FC4E-785B5AFE3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157" y="2352634"/>
            <a:ext cx="2686376" cy="6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Data Collection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76843" y="1349315"/>
            <a:ext cx="8450435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xxx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76844" y="1807525"/>
            <a:ext cx="78289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xxx</a:t>
            </a: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4843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85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Model Training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76843" y="1349315"/>
            <a:ext cx="8450435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xxx</a:t>
            </a:r>
            <a:endParaRPr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76844" y="1807525"/>
            <a:ext cx="78289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sz="1800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xxx</a:t>
            </a: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04843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95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l="5242" t="28466"/>
          <a:stretch/>
        </p:blipFill>
        <p:spPr>
          <a:xfrm>
            <a:off x="-104172" y="-92597"/>
            <a:ext cx="9248172" cy="52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53899"/>
            <a:ext cx="8520600" cy="7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 dirty="0">
                <a:solidFill>
                  <a:srgbClr val="CFE2F3"/>
                </a:solidFill>
                <a:latin typeface="Ubuntu" panose="020B0504030602030204" pitchFamily="34" charset="0"/>
              </a:rPr>
              <a:t>Design Goal</a:t>
            </a:r>
            <a:endParaRPr sz="4400" b="1" dirty="0">
              <a:solidFill>
                <a:srgbClr val="CFE2F3"/>
              </a:solidFill>
              <a:latin typeface="Ubuntu" panose="020B0504030602030204" pitchFamily="34" charset="0"/>
            </a:endParaRPr>
          </a:p>
        </p:txBody>
      </p:sp>
      <p:sp>
        <p:nvSpPr>
          <p:cNvPr id="10" name="Google Shape;68;p15">
            <a:extLst>
              <a:ext uri="{FF2B5EF4-FFF2-40B4-BE49-F238E27FC236}">
                <a16:creationId xmlns:a16="http://schemas.microsoft.com/office/drawing/2014/main" id="{F0D66813-4AC7-8CD7-6BA3-8ECE2D51D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844" y="1349315"/>
            <a:ext cx="6838356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High accuracy in inference</a:t>
            </a:r>
          </a:p>
        </p:txBody>
      </p:sp>
      <p:pic>
        <p:nvPicPr>
          <p:cNvPr id="11" name="Google Shape;74;p15">
            <a:extLst>
              <a:ext uri="{FF2B5EF4-FFF2-40B4-BE49-F238E27FC236}">
                <a16:creationId xmlns:a16="http://schemas.microsoft.com/office/drawing/2014/main" id="{3B4DE94F-9E6F-CF89-CBD4-B556420580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69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8;p15">
            <a:extLst>
              <a:ext uri="{FF2B5EF4-FFF2-40B4-BE49-F238E27FC236}">
                <a16:creationId xmlns:a16="http://schemas.microsoft.com/office/drawing/2014/main" id="{9E251948-C791-429B-3EFE-D97022EE1D30}"/>
              </a:ext>
            </a:extLst>
          </p:cNvPr>
          <p:cNvSpPr txBox="1">
            <a:spLocks/>
          </p:cNvSpPr>
          <p:nvPr/>
        </p:nvSpPr>
        <p:spPr>
          <a:xfrm>
            <a:off x="616500" y="1858865"/>
            <a:ext cx="683835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SG" b="0" i="0" u="none" strike="noStrike" dirty="0">
                <a:solidFill>
                  <a:srgbClr val="CFE2F3"/>
                </a:solidFill>
                <a:effectLst/>
                <a:latin typeface="Ubuntu" panose="020B0504030602030204" pitchFamily="34" charset="0"/>
              </a:rPr>
              <a:t>Low </a:t>
            </a:r>
            <a:r>
              <a:rPr lang="en-SG" dirty="0">
                <a:solidFill>
                  <a:srgbClr val="CFE2F3"/>
                </a:solidFill>
                <a:latin typeface="Ubuntu" panose="020B0504030602030204" pitchFamily="34" charset="0"/>
              </a:rPr>
              <a:t>latency in response to user gesture</a:t>
            </a:r>
            <a:endParaRPr lang="en-SG" b="0" i="0" u="none" strike="noStrike" dirty="0">
              <a:solidFill>
                <a:srgbClr val="CFE2F3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3" name="Google Shape;74;p15">
            <a:extLst>
              <a:ext uri="{FF2B5EF4-FFF2-40B4-BE49-F238E27FC236}">
                <a16:creationId xmlns:a16="http://schemas.microsoft.com/office/drawing/2014/main" id="{CC0104F8-EE64-D85D-3A6D-F1ED963A1F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124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8007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On-screen Show (16:9)</PresentationFormat>
  <Paragraphs>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Ubuntu Medium</vt:lpstr>
      <vt:lpstr>Ubuntu</vt:lpstr>
      <vt:lpstr>Arial</vt:lpstr>
      <vt:lpstr>Technology Infographics by Slidesgo</vt:lpstr>
      <vt:lpstr>Virtual Drum Kit</vt:lpstr>
      <vt:lpstr>PowerPoint Presentation</vt:lpstr>
      <vt:lpstr>Outlines</vt:lpstr>
      <vt:lpstr>Hardware</vt:lpstr>
      <vt:lpstr>Software</vt:lpstr>
      <vt:lpstr>PowerPoint Presentation</vt:lpstr>
      <vt:lpstr>Data Collection</vt:lpstr>
      <vt:lpstr>Model Training</vt:lpstr>
      <vt:lpstr>Design Goal</vt:lpstr>
      <vt:lpstr>Design Goal – high accuracy</vt:lpstr>
      <vt:lpstr>Design Goal – low latency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Drum Kit</dc:title>
  <cp:lastModifiedBy>#CHEE WEI XIAN#</cp:lastModifiedBy>
  <cp:revision>1</cp:revision>
  <dcterms:modified xsi:type="dcterms:W3CDTF">2023-04-02T20:02:23Z</dcterms:modified>
</cp:coreProperties>
</file>